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AU"/>
    </a:defPPr>
    <a:lvl1pPr algn="l" rtl="0" fontAlgn="b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1pPr>
    <a:lvl2pPr marL="457200" algn="l" rtl="0" fontAlgn="b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2pPr>
    <a:lvl3pPr marL="914400" algn="l" rtl="0" fontAlgn="b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3pPr>
    <a:lvl4pPr marL="1371600" algn="l" rtl="0" fontAlgn="b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4pPr>
    <a:lvl5pPr marL="1828800" algn="l" rtl="0" fontAlgn="b">
      <a:spcBef>
        <a:spcPct val="0"/>
      </a:spcBef>
      <a:spcAft>
        <a:spcPct val="0"/>
      </a:spcAft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5pPr>
    <a:lvl6pPr marL="2286000" algn="l" defTabSz="914400" rtl="0" eaLnBrk="1" latinLnBrk="0" hangingPunct="1"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6pPr>
    <a:lvl7pPr marL="2743200" algn="l" defTabSz="914400" rtl="0" eaLnBrk="1" latinLnBrk="0" hangingPunct="1"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7pPr>
    <a:lvl8pPr marL="3200400" algn="l" defTabSz="914400" rtl="0" eaLnBrk="1" latinLnBrk="0" hangingPunct="1"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8pPr>
    <a:lvl9pPr marL="3657600" algn="l" defTabSz="914400" rtl="0" eaLnBrk="1" latinLnBrk="0" hangingPunct="1">
      <a:defRPr sz="4000" kern="1200" baseline="-25000">
        <a:solidFill>
          <a:schemeClr val="bg1"/>
        </a:solidFill>
        <a:latin typeface="Helvetica 55 Roman" pitchFamily="-6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24"/>
    <a:srgbClr val="FFFFFF"/>
    <a:srgbClr val="887E6E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5125" autoAdjust="0"/>
  </p:normalViewPr>
  <p:slideViewPr>
    <p:cSldViewPr>
      <p:cViewPr varScale="1">
        <p:scale>
          <a:sx n="104" d="100"/>
          <a:sy n="104" d="100"/>
        </p:scale>
        <p:origin x="-2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479BB1F-7902-4DE9-969C-B7C085C534C1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27359-0FBB-48B2-9F22-F75F49DA8CB8}" type="slidenum">
              <a:rPr lang="en-AU"/>
              <a:pPr/>
              <a:t>1</a:t>
            </a:fld>
            <a:endParaRPr lang="en-A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BB1F-7902-4DE9-969C-B7C085C534C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AD9D2-D3CD-4813-8F37-5E8344164FD5}" type="slidenum">
              <a:rPr lang="en-AU"/>
              <a:pPr/>
              <a:t>3</a:t>
            </a:fld>
            <a:endParaRPr lang="en-AU"/>
          </a:p>
        </p:txBody>
      </p:sp>
      <p:sp>
        <p:nvSpPr>
          <p:cNvPr id="61442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7975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BB1F-7902-4DE9-969C-B7C085C534C1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3C6A-8807-49D4-9317-4AD08EF67145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739B-0EF6-4168-A8CC-C849DC8D122B}" type="slidenum">
              <a:rPr lang="en-AU"/>
              <a:pPr/>
              <a:t>6</a:t>
            </a:fld>
            <a:endParaRPr lang="en-AU"/>
          </a:p>
        </p:txBody>
      </p:sp>
      <p:sp>
        <p:nvSpPr>
          <p:cNvPr id="63490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11335-5B33-48A6-B304-8B4474AAB5F6}" type="slidenum">
              <a:rPr lang="en-AU"/>
              <a:pPr/>
              <a:t>7</a:t>
            </a:fld>
            <a:endParaRPr lang="en-AU"/>
          </a:p>
        </p:txBody>
      </p:sp>
      <p:sp>
        <p:nvSpPr>
          <p:cNvPr id="65538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3C6A-8807-49D4-9317-4AD08EF6714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8" name="Picture 20" descr="11089_OpenDay_image_slide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229725" cy="6889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0513" y="6580188"/>
            <a:ext cx="2133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RMIT University©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1438" y="6575425"/>
            <a:ext cx="3832225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Building Intelligent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3038" y="6578600"/>
            <a:ext cx="21336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DB2C70-E153-4BEC-A3E7-4751CC14E99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038600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RMIT University©2010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68580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/>
            <a:fld id="{1AD6968B-94BB-490C-B8CF-F5D56645B211}" type="slidenum">
              <a:rPr lang="en-AU" sz="1100" baseline="0">
                <a:solidFill>
                  <a:srgbClr val="FFFFFF"/>
                </a:solidFill>
              </a:rPr>
              <a:pPr algn="r" fontAlgn="base"/>
              <a:t>‹#›</a:t>
            </a:fld>
            <a:endParaRPr lang="en-AU" sz="1100" baseline="0">
              <a:solidFill>
                <a:srgbClr val="FFFFFF"/>
              </a:solidFill>
            </a:endParaRPr>
          </a:p>
        </p:txBody>
      </p:sp>
      <p:pic>
        <p:nvPicPr>
          <p:cNvPr id="3095" name="Picture 23" descr="11089_OpenDay_image_foot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81725"/>
            <a:ext cx="9164638" cy="676275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RMIT University©2010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85775" indent="-161925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795338" indent="-161925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090613" indent="-166688" algn="l" rtl="0" fontAlgn="base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13906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33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495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Building Intelligent Systems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James Harland, School of CS &amp; IT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RMIT University©2010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04" y="260350"/>
            <a:ext cx="3960812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004" y="260350"/>
            <a:ext cx="2238375" cy="275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804" y="260350"/>
            <a:ext cx="207327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329" y="4552950"/>
            <a:ext cx="2016125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0616" y="2984500"/>
            <a:ext cx="173990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0291" y="4541838"/>
            <a:ext cx="233997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557713"/>
            <a:ext cx="20383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3679" y="2708275"/>
            <a:ext cx="2020887" cy="184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90516" y="2697163"/>
            <a:ext cx="2443163" cy="18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5" descr="CharacterHar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5604" y="2997200"/>
            <a:ext cx="2005012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RMIT University©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1438" y="6575425"/>
            <a:ext cx="3832225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23038" y="6578600"/>
            <a:ext cx="2133600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3050"/>
            <a:ext cx="8231188" cy="927100"/>
          </a:xfrm>
          <a:ln/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/>
              <a:t>Why do we need Intelligent Systems?	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0163"/>
            <a:ext cx="8231188" cy="4870450"/>
          </a:xfrm>
          <a:ln/>
        </p:spPr>
        <p:txBody>
          <a:bodyPr lIns="90000" tIns="46800" rIns="90000" bIns="46800"/>
          <a:lstStyle/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/>
              <a:t>New York Stock Exchange 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/>
              <a:t>33% of shares (by volume) traded by machines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/>
              <a:t>40% of shares (by value) traded by machines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/>
              <a:t>Needs fast response time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AU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39750"/>
            <a:ext cx="30607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879725"/>
            <a:ext cx="4500562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75" y="3779838"/>
            <a:ext cx="341947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900" y="3779838"/>
            <a:ext cx="246221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6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do we need Intelligent Systems?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RMIT University©2010</a:t>
            </a:r>
            <a:endParaRPr lang="en-A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300163"/>
            <a:ext cx="8231188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AU" sz="1800" b="1" kern="0" baseline="0" dirty="0" smtClean="0">
                <a:solidFill>
                  <a:srgbClr val="FF0000"/>
                </a:solidFill>
                <a:latin typeface="+mn-lt"/>
                <a:cs typeface="+mn-cs"/>
              </a:rPr>
              <a:t>The Robots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coming! The Robots are coming!”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 Rover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systems – vacuum, lawn mower, gutter cleaner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Military systems --- mine clearance, sensing, weapons control, autonomous vehicles, …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networks 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Exoskeletons and artificial limbs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Rescue robots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Fish, birds, dogs, insects, …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indent="-179388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SzTx/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rover1_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068638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RMIT </a:t>
            </a:r>
            <a:r>
              <a:rPr lang="en-AU" dirty="0" smtClean="0"/>
              <a:t>University©2010</a:t>
            </a:r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1438" y="6575425"/>
            <a:ext cx="3832225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23038" y="6578600"/>
            <a:ext cx="2133600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Robots</a:t>
            </a:r>
          </a:p>
        </p:txBody>
      </p:sp>
      <p:pic>
        <p:nvPicPr>
          <p:cNvPr id="68613" name="Picture 5" descr="rescue 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764704"/>
            <a:ext cx="3810000" cy="2600325"/>
          </a:xfrm>
          <a:prstGeom prst="rect">
            <a:avLst/>
          </a:prstGeom>
          <a:noFill/>
        </p:spPr>
      </p:pic>
      <p:pic>
        <p:nvPicPr>
          <p:cNvPr id="68614" name="Picture 6" descr="_Andre-Harley-Seascout-ocean-rescue-rob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325341"/>
            <a:ext cx="3870325" cy="2765425"/>
          </a:xfrm>
          <a:prstGeom prst="rect">
            <a:avLst/>
          </a:prstGeom>
          <a:noFill/>
        </p:spPr>
      </p:pic>
      <p:pic>
        <p:nvPicPr>
          <p:cNvPr id="68615" name="Picture 7" descr="i_robo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525" y="764704"/>
            <a:ext cx="2090738" cy="2663825"/>
          </a:xfrm>
          <a:prstGeom prst="rect">
            <a:avLst/>
          </a:prstGeom>
          <a:noFill/>
        </p:spPr>
      </p:pic>
      <p:pic>
        <p:nvPicPr>
          <p:cNvPr id="68616" name="Picture 8" descr="mission-warf-1-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764704"/>
            <a:ext cx="2663825" cy="2663825"/>
          </a:xfrm>
          <a:prstGeom prst="rect">
            <a:avLst/>
          </a:prstGeom>
          <a:noFill/>
        </p:spPr>
      </p:pic>
      <p:pic>
        <p:nvPicPr>
          <p:cNvPr id="68618" name="Picture 10" descr="powerassi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428529"/>
            <a:ext cx="2808288" cy="2663825"/>
          </a:xfrm>
          <a:prstGeom prst="rect">
            <a:avLst/>
          </a:prstGeom>
          <a:noFill/>
        </p:spPr>
      </p:pic>
      <p:pic>
        <p:nvPicPr>
          <p:cNvPr id="68619" name="Picture 11" descr="Pet-Spying-Robo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788891"/>
            <a:ext cx="2030413" cy="213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RMIT </a:t>
            </a:r>
            <a:r>
              <a:rPr lang="en-AU" dirty="0" smtClean="0"/>
              <a:t>University©2010</a:t>
            </a:r>
            <a:endParaRPr lang="en-AU" dirty="0"/>
          </a:p>
        </p:txBody>
      </p:sp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/>
              <a:t>What is Intelligence?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2028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196975"/>
            <a:ext cx="2736850" cy="248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2471" name="Picture 7" descr="old-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981075"/>
            <a:ext cx="2327275" cy="2663825"/>
          </a:xfrm>
          <a:prstGeom prst="rect">
            <a:avLst/>
          </a:prstGeom>
          <a:noFill/>
        </p:spPr>
      </p:pic>
      <p:graphicFrame>
        <p:nvGraphicFramePr>
          <p:cNvPr id="62519" name="Group 55"/>
          <p:cNvGraphicFramePr>
            <a:graphicFrameLocks noGrp="1"/>
          </p:cNvGraphicFramePr>
          <p:nvPr>
            <p:ph sz="half" idx="2"/>
          </p:nvPr>
        </p:nvGraphicFramePr>
        <p:xfrm>
          <a:off x="539750" y="3789363"/>
          <a:ext cx="7705725" cy="2685098"/>
        </p:xfrm>
        <a:graphic>
          <a:graphicData uri="http://schemas.openxmlformats.org/drawingml/2006/table">
            <a:tbl>
              <a:tblPr/>
              <a:tblGrid>
                <a:gridCol w="792163"/>
                <a:gridCol w="6913562"/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“Hello! How are you today. Could I please have a coffee?”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Interpret “er… so.. um… as I was saying, what? No! Coffee please!”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Interpret “Time flies like an arrow. Fruit flies like a banana.”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“Low on fuel, it’s getting dark, no clue where I am … Hmmmm….”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Pick things up, move them, walk, build things, 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see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Distinguish moving objects from static ones, colours, textures,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adapt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This isn’t working, so let’s try something else 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E3224"/>
                          </a:solidFill>
                          <a:effectLst/>
                          <a:latin typeface="Arial" charset="0"/>
                          <a:cs typeface="Arial" charset="0"/>
                        </a:rPr>
                        <a:t>paint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887E6E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Make judgements about what is pleasing and what is 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RMIT </a:t>
            </a:r>
            <a:r>
              <a:rPr lang="en-AU" dirty="0" smtClean="0"/>
              <a:t>University©2010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1438" y="6575425"/>
            <a:ext cx="3832225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23038" y="6578600"/>
            <a:ext cx="2133600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3050"/>
            <a:ext cx="8229600" cy="1016000"/>
          </a:xfrm>
          <a:ln/>
        </p:spPr>
        <p:txBody>
          <a:bodyPr lIns="90000" tIns="46800" rIns="90000" bIns="46800" anchor="ctr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/>
              <a:t>Intelligent Systems in CS &amp; IT 	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0163"/>
            <a:ext cx="8229600" cy="4959350"/>
          </a:xfrm>
          <a:ln/>
        </p:spPr>
        <p:txBody>
          <a:bodyPr lIns="90000" tIns="46800" rIns="90000" bIns="46800"/>
          <a:lstStyle/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Agent oriented programming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Software that observes, thinks, acts and reacts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Natural language processing and generation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Software that can have a dialogue with humans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Computational reasoning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Software that can work out what to do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Machine learning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Software than can analyse, adapt and be trained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Evolved Art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Artistic collaboration with School of Media and Communication</a:t>
            </a:r>
          </a:p>
          <a:p>
            <a:pPr marL="179388" indent="-179388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>
                <a:solidFill>
                  <a:srgbClr val="EE3224"/>
                </a:solidFill>
              </a:rPr>
              <a:t>Interactive Toys</a:t>
            </a:r>
          </a:p>
          <a:p>
            <a:pPr marL="742950" lvl="1" indent="-285750" defTabSz="44926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AU" dirty="0"/>
              <a:t>Collaboration with </a:t>
            </a:r>
            <a:r>
              <a:rPr lang="en-AU" dirty="0" err="1"/>
              <a:t>XSiVE</a:t>
            </a:r>
            <a:r>
              <a:rPr lang="en-AU" dirty="0"/>
              <a:t> on toys which interact with children and grow with </a:t>
            </a:r>
            <a:r>
              <a:rPr lang="en-AU" dirty="0" smtClean="0"/>
              <a:t>them</a:t>
            </a:r>
            <a:endParaRPr lang="en-AU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/>
              <a:t>RMIT </a:t>
            </a:r>
            <a:r>
              <a:rPr lang="en-AU" dirty="0" smtClean="0"/>
              <a:t>University©2010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11438" y="6575425"/>
            <a:ext cx="3832225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23038" y="6578600"/>
            <a:ext cx="2133600" cy="2159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7349" name="Picture 5" descr="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2298700" cy="2298700"/>
          </a:xfrm>
          <a:prstGeom prst="rect">
            <a:avLst/>
          </a:prstGeom>
          <a:noFill/>
        </p:spPr>
      </p:pic>
      <p:pic>
        <p:nvPicPr>
          <p:cNvPr id="57350" name="Picture 6" descr="sy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4895850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core option1-B">
  <a:themeElements>
    <a:clrScheme name="Powerpoint template core option1-B 1">
      <a:dk1>
        <a:srgbClr val="000000"/>
      </a:dk1>
      <a:lt1>
        <a:srgbClr val="FFFFFF"/>
      </a:lt1>
      <a:dk2>
        <a:srgbClr val="EE3224"/>
      </a:dk2>
      <a:lt2>
        <a:srgbClr val="BEBDB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Powerpoint template core option1-B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Helvetica 55 Roman" pitchFamily="-6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000" b="0" i="0" u="none" strike="noStrike" cap="none" normalizeH="0" baseline="-25000" smtClean="0">
            <a:ln>
              <a:noFill/>
            </a:ln>
            <a:solidFill>
              <a:schemeClr val="bg1"/>
            </a:solidFill>
            <a:effectLst/>
            <a:latin typeface="Helvetica 55 Roman" pitchFamily="-64" charset="0"/>
            <a:cs typeface="Arial" charset="0"/>
          </a:defRPr>
        </a:defPPr>
      </a:lstStyle>
    </a:lnDef>
  </a:objectDefaults>
  <a:extraClrSchemeLst>
    <a:extraClrScheme>
      <a:clrScheme name="Powerpoint template core option1-B 1">
        <a:dk1>
          <a:srgbClr val="000000"/>
        </a:dk1>
        <a:lt1>
          <a:srgbClr val="FFFFFF"/>
        </a:lt1>
        <a:dk2>
          <a:srgbClr val="EE3224"/>
        </a:dk2>
        <a:lt2>
          <a:srgbClr val="BEBDB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328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Helvetica 55 Roman</vt:lpstr>
      <vt:lpstr>Powerpoint template core option1-B</vt:lpstr>
      <vt:lpstr>Building Intelligent Systems James Harland, School of CS &amp; IT</vt:lpstr>
      <vt:lpstr>Slide 2</vt:lpstr>
      <vt:lpstr>Why do we need Intelligent Systems? </vt:lpstr>
      <vt:lpstr>Why do we need Intelligent Systems? </vt:lpstr>
      <vt:lpstr>Robots</vt:lpstr>
      <vt:lpstr>What is Intelligence?</vt:lpstr>
      <vt:lpstr>Intelligent Systems in CS &amp; IT  </vt:lpstr>
      <vt:lpstr>Questions?</vt:lpstr>
    </vt:vector>
  </TitlesOfParts>
  <Company>RMIT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Aquino</dc:creator>
  <cp:lastModifiedBy>Joshua</cp:lastModifiedBy>
  <cp:revision>22</cp:revision>
  <dcterms:created xsi:type="dcterms:W3CDTF">2009-03-05T22:43:16Z</dcterms:created>
  <dcterms:modified xsi:type="dcterms:W3CDTF">2010-08-07T12:47:26Z</dcterms:modified>
</cp:coreProperties>
</file>